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62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701F3-6F8D-4C78-83DC-D727B4155619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B5C3-8B12-4718-97A2-46FB0E8EBA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701F3-6F8D-4C78-83DC-D727B4155619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B5C3-8B12-4718-97A2-46FB0E8EBA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701F3-6F8D-4C78-83DC-D727B4155619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B5C3-8B12-4718-97A2-46FB0E8EBA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701F3-6F8D-4C78-83DC-D727B4155619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B5C3-8B12-4718-97A2-46FB0E8EBA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701F3-6F8D-4C78-83DC-D727B4155619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B5C3-8B12-4718-97A2-46FB0E8EBA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701F3-6F8D-4C78-83DC-D727B4155619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B5C3-8B12-4718-97A2-46FB0E8EBA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701F3-6F8D-4C78-83DC-D727B4155619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B5C3-8B12-4718-97A2-46FB0E8EBA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701F3-6F8D-4C78-83DC-D727B4155619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B5C3-8B12-4718-97A2-46FB0E8EBA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701F3-6F8D-4C78-83DC-D727B4155619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B5C3-8B12-4718-97A2-46FB0E8EBA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701F3-6F8D-4C78-83DC-D727B4155619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B5C3-8B12-4718-97A2-46FB0E8EBA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701F3-6F8D-4C78-83DC-D727B4155619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B5C3-8B12-4718-97A2-46FB0E8EBA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701F3-6F8D-4C78-83DC-D727B4155619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3B5C3-8B12-4718-97A2-46FB0E8EBAB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ic.academic.ru/pictures/enc_biology/animals/ris._4-1_43.jp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			</a:t>
            </a:r>
            <a:r>
              <a:rPr lang="ru-RU" sz="4000" b="1" dirty="0" smtClean="0"/>
              <a:t>Камбала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1428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643182"/>
            <a:ext cx="8786874" cy="4214818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      </a:t>
            </a:r>
            <a:r>
              <a:rPr lang="ru-RU" sz="1800" b="1" dirty="0" smtClean="0">
                <a:solidFill>
                  <a:schemeClr val="tx1"/>
                </a:solidFill>
              </a:rPr>
              <a:t>Камбала</a:t>
            </a:r>
            <a:r>
              <a:rPr lang="ru-RU" sz="1800" dirty="0" smtClean="0">
                <a:solidFill>
                  <a:schemeClr val="tx1"/>
                </a:solidFill>
              </a:rPr>
              <a:t>, широко </a:t>
            </a:r>
            <a:r>
              <a:rPr lang="ru-RU" sz="1800" dirty="0">
                <a:solidFill>
                  <a:schemeClr val="tx1"/>
                </a:solidFill>
              </a:rPr>
              <a:t>распространенная рыба, большое  разнообразие  видов  в </a:t>
            </a:r>
            <a:r>
              <a:rPr lang="ru-RU" sz="1800" dirty="0" smtClean="0">
                <a:solidFill>
                  <a:schemeClr val="tx1"/>
                </a:solidFill>
              </a:rPr>
              <a:t>бассейне Тихого </a:t>
            </a:r>
            <a:r>
              <a:rPr lang="ru-RU" sz="1800" dirty="0">
                <a:solidFill>
                  <a:schemeClr val="tx1"/>
                </a:solidFill>
              </a:rPr>
              <a:t>океана. Известно свыше 40 видов (в некоторых источниках указано до 100 видов). Обитает во всех морях, кроме Аральского, Каспийского и Лаптевых. Некоторые прибрежные морские рыбы, заходят в реки.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      Размеры </a:t>
            </a:r>
            <a:r>
              <a:rPr lang="ru-RU" sz="1800" b="1" dirty="0">
                <a:solidFill>
                  <a:schemeClr val="tx1"/>
                </a:solidFill>
              </a:rPr>
              <a:t>камбал</a:t>
            </a:r>
            <a:r>
              <a:rPr lang="ru-RU" sz="1800" dirty="0">
                <a:solidFill>
                  <a:schemeClr val="tx1"/>
                </a:solidFill>
              </a:rPr>
              <a:t> сильно различаются: у мелких видов длина тела не больше 8 см. Что же касается крупных экземпляров, то в 1980 г. на Аляске была поймана рыба весом 105 кг.  и  длиной 2м. Описаны случаи ловли в Тихом океане особей этого вида весом 337 кг.  и длиной 4,7 </a:t>
            </a:r>
            <a:r>
              <a:rPr lang="ru-RU" sz="1800" dirty="0" smtClean="0">
                <a:solidFill>
                  <a:schemeClr val="tx1"/>
                </a:solidFill>
              </a:rPr>
              <a:t>м.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    Питается камбала </a:t>
            </a:r>
            <a:r>
              <a:rPr lang="ru-RU" sz="1800" dirty="0">
                <a:solidFill>
                  <a:schemeClr val="tx1"/>
                </a:solidFill>
              </a:rPr>
              <a:t>преимущественно червями, рачками и ракушками, а также остатками различной мелкой живности, которые падают на дно. Такой корм камбала добывает  при всей своей неуклюжести и </a:t>
            </a:r>
            <a:r>
              <a:rPr lang="ru-RU" sz="1800" dirty="0" smtClean="0">
                <a:solidFill>
                  <a:schemeClr val="tx1"/>
                </a:solidFill>
              </a:rPr>
              <a:t>малоподвижности. Камбала </a:t>
            </a:r>
            <a:r>
              <a:rPr lang="ru-RU" sz="1800" dirty="0">
                <a:solidFill>
                  <a:schemeClr val="tx1"/>
                </a:solidFill>
              </a:rPr>
              <a:t>все-таки </a:t>
            </a:r>
            <a:r>
              <a:rPr lang="ru-RU" sz="1800" dirty="0" smtClean="0">
                <a:solidFill>
                  <a:schemeClr val="tx1"/>
                </a:solidFill>
              </a:rPr>
              <a:t>удивительная рыба. Тело </a:t>
            </a:r>
            <a:r>
              <a:rPr lang="ru-RU" sz="1800" dirty="0">
                <a:solidFill>
                  <a:schemeClr val="tx1"/>
                </a:solidFill>
              </a:rPr>
              <a:t>её сплюснуто в таком же направлении, как и у карася, то есть с боков, но, в отличие от всех прочих рыб, оно несимметрично, то есть, правая сторона рыбы  не соответствует левой.</a:t>
            </a:r>
          </a:p>
          <a:p>
            <a:r>
              <a:rPr lang="ru-RU" sz="1800" dirty="0">
                <a:solidFill>
                  <a:schemeClr val="tx1"/>
                </a:solidFill>
              </a:rPr>
              <a:t> </a:t>
            </a:r>
          </a:p>
          <a:p>
            <a:pPr algn="l"/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4133850" cy="245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10" name="Picture 2" descr="&amp;kcy;&amp;acy;&amp;mcy;&amp;bcy;&amp;acy;&amp;lcy;&amp;acy; &amp;fcy;&amp;ocy;&amp;tcy;&amp;o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14289"/>
            <a:ext cx="4643470" cy="2428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00504"/>
            <a:ext cx="8229600" cy="27146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dirty="0" smtClean="0"/>
              <a:t>	Рыба </a:t>
            </a:r>
            <a:r>
              <a:rPr lang="ru-RU" sz="2800" dirty="0"/>
              <a:t>перекошена: голова камбалы искривляется </a:t>
            </a:r>
            <a:r>
              <a:rPr lang="ru-RU" sz="2800" dirty="0" smtClean="0"/>
              <a:t>таким образом</a:t>
            </a:r>
            <a:r>
              <a:rPr lang="ru-RU" sz="2800" dirty="0"/>
              <a:t>, что оба глаза оказываются на одной стороне тела — на той, которая обращена кверху; туда же перемещаются и ноздри, и на эту же сторону перекашивается рот. </a:t>
            </a:r>
          </a:p>
          <a:p>
            <a:pPr>
              <a:buNone/>
            </a:pPr>
            <a:r>
              <a:rPr lang="ru-RU" sz="2800" dirty="0"/>
              <a:t> </a:t>
            </a:r>
          </a:p>
          <a:p>
            <a:pPr algn="ctr">
              <a:buNone/>
            </a:pPr>
            <a:r>
              <a:rPr lang="ru-RU" sz="2800" dirty="0" smtClean="0"/>
              <a:t>	</a:t>
            </a:r>
            <a:r>
              <a:rPr lang="ru-RU" sz="2800" b="1" dirty="0" smtClean="0"/>
              <a:t>Камбала </a:t>
            </a:r>
            <a:r>
              <a:rPr lang="ru-RU" sz="2800" b="1" dirty="0"/>
              <a:t>лежит на дне не на брюхе, а на боку!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85918" y="142852"/>
            <a:ext cx="5715000" cy="37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>
            <a:normAutofit/>
          </a:bodyPr>
          <a:lstStyle/>
          <a:p>
            <a:pPr algn="l"/>
            <a:r>
              <a:rPr lang="ru-RU" sz="2300" dirty="0">
                <a:latin typeface="+mn-lt"/>
              </a:rPr>
              <a:t>Такое своеобразное строение камбала получает не сразу. Из икринки она выходит в виде рыбки совершенно нормального строения и в этом возрасте ничем существенным не отличается от  других мальков: оба глаза сидят по бокам головы, рот прямой, тело вытянуто в длину, тонкое и вполне </a:t>
            </a:r>
            <a:r>
              <a:rPr lang="ru-RU" sz="2300" dirty="0" smtClean="0">
                <a:latin typeface="+mn-lt"/>
              </a:rPr>
              <a:t>симметричное</a:t>
            </a:r>
            <a:r>
              <a:rPr lang="ru-RU" sz="2300" dirty="0">
                <a:latin typeface="+mn-lt"/>
              </a:rPr>
              <a:t>.</a:t>
            </a:r>
            <a:r>
              <a:rPr lang="ru-RU" sz="2300" dirty="0" smtClean="0">
                <a:latin typeface="+mn-lt"/>
              </a:rPr>
              <a:t> </a:t>
            </a:r>
            <a:r>
              <a:rPr lang="ru-RU" sz="2400" dirty="0"/>
              <a:t>	</a:t>
            </a:r>
            <a:endParaRPr lang="ru-RU" sz="23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2143116"/>
            <a:ext cx="3714776" cy="4572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	</a:t>
            </a:r>
            <a:r>
              <a:rPr lang="ru-RU" sz="2300" dirty="0" smtClean="0"/>
              <a:t>Но </a:t>
            </a:r>
            <a:r>
              <a:rPr lang="ru-RU" sz="2300" dirty="0"/>
              <a:t>по мере роста тело камбалы становится более высоким, и левый глаз начинает перемещаться через лоб </a:t>
            </a:r>
            <a:r>
              <a:rPr lang="ru-RU" sz="2300" dirty="0" smtClean="0"/>
              <a:t>на правую сторону. Взрослые рыбы ведут придонный </a:t>
            </a:r>
            <a:r>
              <a:rPr lang="ru-RU" sz="2300" dirty="0"/>
              <a:t>образ жизни.		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5426"/>
          <a:stretch>
            <a:fillRect/>
          </a:stretch>
        </p:blipFill>
        <p:spPr bwMode="auto">
          <a:xfrm>
            <a:off x="0" y="2428868"/>
            <a:ext cx="5500694" cy="4429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357166"/>
            <a:ext cx="4071966" cy="62865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	Постепенно молодая рыбка изменяет свои повадки и начинает все чаще и чаще ложиться на бок. При этом слепая сторона тела теряет свою окраску и становится беловатой, а та сторона, куда перешли глаза, делается, наоборот, более тёмной </a:t>
            </a:r>
            <a:r>
              <a:rPr lang="ru-RU" sz="2400" i="1" dirty="0" smtClean="0"/>
              <a:t>(коричневой, серой) </a:t>
            </a:r>
            <a:r>
              <a:rPr lang="ru-RU" sz="2400" dirty="0" smtClean="0"/>
              <a:t>и покрывается желтоватыми пятнами. В таком виде камбала становится совершенно незаметной на фоне дна, усеянного раковинами и камнями .</a:t>
            </a:r>
            <a:endParaRPr lang="ru-RU" sz="2400" dirty="0"/>
          </a:p>
        </p:txBody>
      </p:sp>
      <p:pic>
        <p:nvPicPr>
          <p:cNvPr id="20482" name="Picture 2" descr="&amp;kcy;&amp;acy;&amp;mcy;&amp;bcy;&amp;acy;&amp;lcy;&amp;acy; &amp;fcy;&amp;ocy;&amp;t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474345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57167"/>
            <a:ext cx="8786874" cy="25717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	Другой </a:t>
            </a:r>
            <a:r>
              <a:rPr lang="ru-RU" sz="2400" dirty="0"/>
              <a:t>особенностью </a:t>
            </a:r>
            <a:r>
              <a:rPr lang="ru-RU" sz="2400" dirty="0" smtClean="0"/>
              <a:t>камбалы,  </a:t>
            </a:r>
            <a:r>
              <a:rPr lang="ru-RU" sz="2400" dirty="0"/>
              <a:t>является их способность изменять свою покровительственную окраску соответственно цвету дна.								  </a:t>
            </a:r>
            <a:r>
              <a:rPr lang="ru-RU" sz="2400" b="1" dirty="0"/>
              <a:t>Камбала – мастер мимикри’и </a:t>
            </a:r>
            <a:r>
              <a:rPr lang="ru-RU" sz="2400" i="1" dirty="0"/>
              <a:t>(подражание, </a:t>
            </a:r>
            <a:r>
              <a:rPr lang="ru-RU" sz="2400" i="1" dirty="0" smtClean="0"/>
              <a:t>маскирование).</a:t>
            </a:r>
            <a:r>
              <a:rPr lang="ru-RU" sz="2400" dirty="0" smtClean="0"/>
              <a:t>    	Спина</a:t>
            </a:r>
            <a:r>
              <a:rPr lang="ru-RU" sz="2400" dirty="0"/>
              <a:t>, затаившейся на дне камбалы, приобретает цвет и узор окружающих ее предметов, с которыми рыба буквально сливается.	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857496"/>
            <a:ext cx="7286676" cy="35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3429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Механизм </a:t>
            </a:r>
            <a:r>
              <a:rPr lang="ru-RU" sz="2400" dirty="0"/>
              <a:t>изменения её пигментации под окружающую </a:t>
            </a:r>
            <a:r>
              <a:rPr lang="ru-RU" sz="2400" dirty="0" smtClean="0"/>
              <a:t>обста-новку </a:t>
            </a:r>
            <a:r>
              <a:rPr lang="ru-RU" sz="2400" dirty="0"/>
              <a:t>состоит в следующем.  Рыба </a:t>
            </a:r>
            <a:r>
              <a:rPr lang="ru-RU" sz="2400" b="1" dirty="0"/>
              <a:t>глазами</a:t>
            </a:r>
            <a:r>
              <a:rPr lang="ru-RU" sz="2400" dirty="0"/>
              <a:t> «считывает» рисунок и окрас дна. От глаз сигнал поступает в спинной мозг. Тот по нервным волокнам передает сигнал специальным клеткам на поверхности тела – хроматофорам. Они всего за 5 минут меняют свой цвет на камуфляжный. Но чтобы наиболее точно </a:t>
            </a:r>
            <a:r>
              <a:rPr lang="ru-RU" sz="2400" dirty="0" smtClean="0"/>
              <a:t>воспроиз-вести </a:t>
            </a:r>
            <a:r>
              <a:rPr lang="ru-RU" sz="2400" dirty="0"/>
              <a:t>все нюансы своего окружения, камбале надо несколько часов. </a:t>
            </a:r>
            <a:r>
              <a:rPr lang="ru-RU" sz="2400" dirty="0" smtClean="0"/>
              <a:t>Слепые рыбы </a:t>
            </a:r>
            <a:r>
              <a:rPr lang="ru-RU" sz="2400" dirty="0"/>
              <a:t>теряют способность менять свою окраску.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643710"/>
            <a:ext cx="8229600" cy="21429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282" y="3071810"/>
            <a:ext cx="4000528" cy="35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4" name="AutoShape 2" descr="&amp;Kcy;&amp;acy;&amp;mcy;&amp;bcy;&amp;acy;&amp;lcy;&amp;acy;-&amp;rcy;&amp;ycy;&amp;bcy;&amp;acy;-&amp;Ocy;&amp;bcy;&amp;rcy;&amp;acy;&amp;zcy;-&amp;zhcy;&amp;icy;&amp;zcy;&amp;ncy;&amp;icy;-&amp;icy;-&amp;scy;&amp;rcy;&amp;iecy;&amp;dcy;&amp;acy;-&amp;ocy;&amp;bcy;&amp;icy;&amp;tcy;&amp;acy;&amp;ncy;&amp;icy;&amp;yacy;-&amp;rcy;&amp;ycy;&amp;bcy;&amp;ycy;-&amp;kcy;&amp;acy;&amp;mcy;&amp;bcy;&amp;acy;&amp;lcy;&amp;ycy;-4"/>
          <p:cNvSpPr>
            <a:spLocks noChangeAspect="1" noChangeArrowheads="1"/>
          </p:cNvSpPr>
          <p:nvPr/>
        </p:nvSpPr>
        <p:spPr bwMode="auto">
          <a:xfrm>
            <a:off x="155575" y="-1516063"/>
            <a:ext cx="5715000" cy="3171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&amp;Kcy;&amp;acy;&amp;mcy;&amp;bcy;&amp;acy;&amp;lcy;&amp;acy;-&amp;rcy;&amp;ycy;&amp;bcy;&amp;acy;-&amp;Ocy;&amp;bcy;&amp;rcy;&amp;acy;&amp;zcy;-&amp;zhcy;&amp;icy;&amp;zcy;&amp;ncy;&amp;icy;-&amp;icy;-&amp;scy;&amp;rcy;&amp;iecy;&amp;dcy;&amp;acy;-&amp;ocy;&amp;bcy;&amp;icy;&amp;tcy;&amp;acy;&amp;ncy;&amp;icy;&amp;yacy;-&amp;rcy;&amp;ycy;&amp;bcy;&amp;ycy;-&amp;kcy;&amp;acy;&amp;mcy;&amp;bcy;&amp;acy;&amp;lcy;&amp;ycy;-4"/>
          <p:cNvSpPr>
            <a:spLocks noChangeAspect="1" noChangeArrowheads="1"/>
          </p:cNvSpPr>
          <p:nvPr/>
        </p:nvSpPr>
        <p:spPr bwMode="auto">
          <a:xfrm>
            <a:off x="155575" y="-1516063"/>
            <a:ext cx="5715000" cy="3171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&amp;Kcy;&amp;acy;&amp;mcy;&amp;bcy;&amp;acy;&amp;lcy;&amp;acy;-&amp;rcy;&amp;ycy;&amp;bcy;&amp;acy;-&amp;Ocy;&amp;bcy;&amp;rcy;&amp;acy;&amp;zcy;-&amp;zhcy;&amp;icy;&amp;zcy;&amp;ncy;&amp;icy;-&amp;icy;-&amp;scy;&amp;rcy;&amp;iecy;&amp;dcy;&amp;acy;-&amp;ocy;&amp;bcy;&amp;icy;&amp;tcy;&amp;acy;&amp;ncy;&amp;icy;&amp;yacy;-&amp;rcy;&amp;ycy;&amp;bcy;&amp;ycy;-&amp;kcy;&amp;acy;&amp;mcy;&amp;bcy;&amp;acy;&amp;lcy;&amp;ycy;-4"/>
          <p:cNvSpPr>
            <a:spLocks noChangeAspect="1" noChangeArrowheads="1"/>
          </p:cNvSpPr>
          <p:nvPr/>
        </p:nvSpPr>
        <p:spPr bwMode="auto">
          <a:xfrm>
            <a:off x="155575" y="-1516063"/>
            <a:ext cx="5715000" cy="3171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&amp;Kcy;&amp;acy;&amp;mcy;&amp;bcy;&amp;acy;&amp;lcy;&amp;acy;-&amp;rcy;&amp;ycy;&amp;bcy;&amp;acy;-&amp;Ocy;&amp;bcy;&amp;rcy;&amp;acy;&amp;zcy;-&amp;zhcy;&amp;icy;&amp;zcy;&amp;ncy;&amp;icy;-&amp;icy;-&amp;scy;&amp;rcy;&amp;iecy;&amp;dcy;&amp;acy;-&amp;ocy;&amp;bcy;&amp;icy;&amp;tcy;&amp;acy;&amp;ncy;&amp;icy;&amp;yacy;-&amp;rcy;&amp;ycy;&amp;bcy;&amp;ycy;-&amp;kcy;&amp;acy;&amp;mcy;&amp;bcy;&amp;acy;&amp;lcy;&amp;ycy;-4"/>
          <p:cNvSpPr>
            <a:spLocks noChangeAspect="1" noChangeArrowheads="1"/>
          </p:cNvSpPr>
          <p:nvPr/>
        </p:nvSpPr>
        <p:spPr bwMode="auto">
          <a:xfrm>
            <a:off x="155575" y="-1516063"/>
            <a:ext cx="5715000" cy="3171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AutoShape 10" descr="&amp;Kcy;&amp;acy;&amp;mcy;&amp;bcy;&amp;acy;&amp;lcy;&amp;acy;-&amp;rcy;&amp;ycy;&amp;bcy;&amp;acy;-&amp;Ocy;&amp;bcy;&amp;rcy;&amp;acy;&amp;zcy;-&amp;zhcy;&amp;icy;&amp;zcy;&amp;ncy;&amp;icy;-&amp;icy;-&amp;scy;&amp;rcy;&amp;iecy;&amp;dcy;&amp;acy;-&amp;ocy;&amp;bcy;&amp;icy;&amp;tcy;&amp;acy;&amp;ncy;&amp;icy;&amp;yacy;-&amp;rcy;&amp;ycy;&amp;bcy;&amp;ycy;-&amp;kcy;&amp;acy;&amp;mcy;&amp;bcy;&amp;acy;&amp;lcy;&amp;ycy;-4"/>
          <p:cNvSpPr>
            <a:spLocks noChangeAspect="1" noChangeArrowheads="1"/>
          </p:cNvSpPr>
          <p:nvPr/>
        </p:nvSpPr>
        <p:spPr bwMode="auto">
          <a:xfrm>
            <a:off x="155575" y="-1516063"/>
            <a:ext cx="5715000" cy="3171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4" name="AutoShape 12" descr="&amp;Kcy;&amp;acy;&amp;mcy;&amp;bcy;&amp;acy;&amp;lcy;&amp;acy;-&amp;rcy;&amp;ycy;&amp;bcy;&amp;acy;-&amp;Ocy;&amp;bcy;&amp;rcy;&amp;acy;&amp;zcy;-&amp;zhcy;&amp;icy;&amp;zcy;&amp;ncy;&amp;icy;-&amp;icy;-&amp;scy;&amp;rcy;&amp;iecy;&amp;dcy;&amp;acy;-&amp;ocy;&amp;bcy;&amp;icy;&amp;tcy;&amp;acy;&amp;ncy;&amp;icy;&amp;yacy;-&amp;rcy;&amp;ycy;&amp;bcy;&amp;ycy;-&amp;kcy;&amp;acy;&amp;mcy;&amp;bcy;&amp;acy;&amp;lcy;&amp;ycy;-4"/>
          <p:cNvSpPr>
            <a:spLocks noChangeAspect="1" noChangeArrowheads="1"/>
          </p:cNvSpPr>
          <p:nvPr/>
        </p:nvSpPr>
        <p:spPr bwMode="auto">
          <a:xfrm>
            <a:off x="155575" y="-1516063"/>
            <a:ext cx="5715000" cy="3171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6" name="AutoShape 14" descr="&amp;Kcy;&amp;acy;&amp;mcy;&amp;bcy;&amp;acy;&amp;lcy;&amp;acy;-&amp;rcy;&amp;ycy;&amp;bcy;&amp;acy;-&amp;Ocy;&amp;bcy;&amp;rcy;&amp;acy;&amp;zcy;-&amp;zhcy;&amp;icy;&amp;zcy;&amp;ncy;&amp;icy;-&amp;icy;-&amp;scy;&amp;rcy;&amp;iecy;&amp;dcy;&amp;acy;-&amp;ocy;&amp;bcy;&amp;icy;&amp;tcy;&amp;acy;&amp;ncy;&amp;icy;&amp;yacy;-&amp;rcy;&amp;ycy;&amp;bcy;&amp;ycy;-&amp;kcy;&amp;acy;&amp;mcy;&amp;bcy;&amp;acy;&amp;lcy;&amp;ycy;-4"/>
          <p:cNvSpPr>
            <a:spLocks noChangeAspect="1" noChangeArrowheads="1"/>
          </p:cNvSpPr>
          <p:nvPr/>
        </p:nvSpPr>
        <p:spPr bwMode="auto">
          <a:xfrm>
            <a:off x="155575" y="-1516063"/>
            <a:ext cx="5715000" cy="3171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8" name="AutoShape 16" descr="&amp;Kcy;&amp;acy;&amp;mcy;&amp;bcy;&amp;acy;&amp;lcy;&amp;acy;-&amp;rcy;&amp;ycy;&amp;bcy;&amp;acy;-&amp;Ocy;&amp;bcy;&amp;rcy;&amp;acy;&amp;zcy;-&amp;zhcy;&amp;icy;&amp;zcy;&amp;ncy;&amp;icy;-&amp;icy;-&amp;scy;&amp;rcy;&amp;iecy;&amp;dcy;&amp;acy;-&amp;ocy;&amp;bcy;&amp;icy;&amp;tcy;&amp;acy;&amp;ncy;&amp;icy;&amp;yacy;-&amp;rcy;&amp;ycy;&amp;bcy;&amp;ycy;-&amp;kcy;&amp;acy;&amp;mcy;&amp;bcy;&amp;acy;&amp;lcy;&amp;ycy;-1"/>
          <p:cNvSpPr>
            <a:spLocks noChangeAspect="1" noChangeArrowheads="1"/>
          </p:cNvSpPr>
          <p:nvPr/>
        </p:nvSpPr>
        <p:spPr bwMode="auto">
          <a:xfrm>
            <a:off x="155575" y="-1646238"/>
            <a:ext cx="5715000" cy="3438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0" name="AutoShape 18" descr="&amp;Mcy;&amp;ocy;&amp;rcy;&amp;scy;&amp;kcy;&amp;ocy;&amp;jcy; &amp;yacy;&amp;zcy;&amp;ycy;&amp;kcy; (Pegusa lascaris), &amp;fcy;&amp;ocy;&amp;tcy;&amp;ocy; &amp;fcy;&amp;ocy;&amp;tcy;&amp;ocy;&amp;gcy;&amp;rcy;&amp;acy;&amp;fcy;&amp;icy;&amp;yacy;"/>
          <p:cNvSpPr>
            <a:spLocks noChangeAspect="1" noChangeArrowheads="1"/>
          </p:cNvSpPr>
          <p:nvPr/>
        </p:nvSpPr>
        <p:spPr bwMode="auto">
          <a:xfrm>
            <a:off x="155575" y="-1858963"/>
            <a:ext cx="5715000" cy="3876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2" name="AutoShape 20" descr="&amp;Mcy;&amp;ocy;&amp;rcy;&amp;scy;&amp;kcy;&amp;ocy;&amp;jcy; &amp;yacy;&amp;zcy;&amp;ycy;&amp;kcy; (Pegusa lascaris), &amp;fcy;&amp;ocy;&amp;tcy;&amp;ocy; &amp;fcy;&amp;ocy;&amp;tcy;&amp;ocy;&amp;gcy;&amp;rcy;&amp;acy;&amp;fcy;&amp;icy;&amp;yacy;"/>
          <p:cNvSpPr>
            <a:spLocks noChangeAspect="1" noChangeArrowheads="1"/>
          </p:cNvSpPr>
          <p:nvPr/>
        </p:nvSpPr>
        <p:spPr bwMode="auto">
          <a:xfrm>
            <a:off x="155575" y="-1858963"/>
            <a:ext cx="5715000" cy="3876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4" name="AutoShape 22" descr="&amp;Ocy;&amp;tcy;&amp;rcy;&amp;yacy;&amp;dcy; &amp;Kcy;&amp;acy;&amp;mcy;&amp;bcy;&amp;acy;&amp;lcy;&amp;ocy;&amp;ocy;&amp;bcy;&amp;rcy;&amp;acy;&amp;zcy;&amp;ncy;&amp;ycy;&amp;iecy; (Pleuronectiformes)"/>
          <p:cNvSpPr>
            <a:spLocks noChangeAspect="1" noChangeArrowheads="1"/>
          </p:cNvSpPr>
          <p:nvPr/>
        </p:nvSpPr>
        <p:spPr bwMode="auto">
          <a:xfrm>
            <a:off x="155575" y="-2971800"/>
            <a:ext cx="6191250" cy="619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6" name="AutoShape 24" descr="Отряд Камбалообразные (Pleuronectiformes)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2971800"/>
            <a:ext cx="6191250" cy="619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8" name="AutoShape 26" descr="https://givotniymir.ru/wp-content/uploads/2016/11/kambala-ryba-obraz-zhizni-i-sreda-obitaniya-ryby-kambaly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00" name="AutoShape 28" descr="https://givotniymir.ru/wp-content/uploads/2016/11/kambala-ryba-obraz-zhizni-i-sreda-obitaniya-ryby-kambaly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02" name="AutoShape 30" descr="https://givotniymir.ru/wp-content/uploads/2016/11/kambala-ryba-obraz-zhizni-i-sreda-obitaniya-ryby-kambaly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04" name="AutoShape 32" descr="https://givotniymir.ru/wp-content/uploads/2016/11/kambala-ryba-obraz-zhizni-i-sreda-obitaniya-ryby-kambaly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" name="Рисунок 21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357686" y="3071810"/>
            <a:ext cx="4572032" cy="35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Некоторые виды этих рыб</a:t>
            </a:r>
            <a:r>
              <a:rPr lang="ru-RU" sz="2400" dirty="0" smtClean="0"/>
              <a:t>, </a:t>
            </a:r>
            <a:r>
              <a:rPr lang="ru-RU" sz="2400" dirty="0"/>
              <a:t>реально способны отпугнуть от себя хищника, даже такого, как акула. Туземцы охотно едят камбалу в свежем виде, но они  заметили, что хищные рыбы брезгуют камбалой. Биологи, решившие проверить информацию,  выяснили, что в основании  плавников некоторых  </a:t>
            </a:r>
            <a:r>
              <a:rPr lang="ru-RU" sz="2400" dirty="0" smtClean="0"/>
              <a:t>видов камбалы </a:t>
            </a:r>
            <a:r>
              <a:rPr lang="ru-RU" sz="2400" dirty="0"/>
              <a:t>есть железы, которые выделяют слизистое вещество, отпугивающее хищников, в том числе и акул.</a:t>
            </a:r>
          </a:p>
          <a:p>
            <a:r>
              <a:rPr lang="ru-RU" sz="2400" dirty="0"/>
              <a:t> Исследования в лабораторных бассейнах и в открытом море подтвердили, что слизь  этой камбалы, попав в воду, отпугивает акул на 10 часов. Израильские биохимики определили, что в состав слизи входит яд </a:t>
            </a:r>
            <a:r>
              <a:rPr lang="ru-RU" sz="2400" b="1" i="1" dirty="0"/>
              <a:t>пардаксин</a:t>
            </a:r>
            <a:r>
              <a:rPr lang="ru-RU" sz="2400" dirty="0"/>
              <a:t>, который вызывает у акул затруднение дыхания и кровообращения, поэтому хищницы бегут </a:t>
            </a:r>
            <a:r>
              <a:rPr lang="ru-RU" sz="2400" i="1" dirty="0"/>
              <a:t>(вернее, плывут)</a:t>
            </a:r>
            <a:r>
              <a:rPr lang="ru-RU" sz="2400" dirty="0"/>
              <a:t> от камбалы.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439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Такое своеобразное строение камбала получает не сразу. Из икринки она выходит в виде рыбки совершенно нормального строения и в этом возрасте ничем существенным не отличается от  других мальков: оба глаза сидят по бокам головы, рот прямой, тело вытянуто в длину, тонкое и вполне симметричное.  </vt:lpstr>
      <vt:lpstr>Слайд 5</vt:lpstr>
      <vt:lpstr>Слайд 6</vt:lpstr>
      <vt:lpstr>Механизм изменения её пигментации под окружающую обста-новку состоит в следующем.  Рыба глазами «считывает» рисунок и окрас дна. От глаз сигнал поступает в спинной мозг. Тот по нервным волокнам передает сигнал специальным клеткам на поверхности тела – хроматофорам. Они всего за 5 минут меняют свой цвет на камуфляжный. Но чтобы наиболее точно воспроиз-вести все нюансы своего окружения, камбале надо несколько часов. Слепые рыбы теряют способность менять свою окраску. 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</cp:revision>
  <dcterms:created xsi:type="dcterms:W3CDTF">2018-01-13T09:19:45Z</dcterms:created>
  <dcterms:modified xsi:type="dcterms:W3CDTF">2018-01-13T10:59:00Z</dcterms:modified>
</cp:coreProperties>
</file>